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slideshow.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media1.m4a" ContentType="audio/unknown"/>
  <Override PartName="/ppt/notesSlides/notesSlide2.xml" ContentType="application/vnd.openxmlformats-officedocument.presentationml.notesSlide+xml"/>
  <Override PartName="/ppt/media/image2.jpeg" ContentType="image/jpeg"/>
  <Override PartName="/ppt/media/media2.m4a" ContentType="audio/unknown"/>
  <Override PartName="/ppt/notesSlides/notesSlide3.xml" ContentType="application/vnd.openxmlformats-officedocument.presentationml.notesSlide+xml"/>
  <Override PartName="/ppt/media/media3.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1" name="Shape 121"/>
          <p:cNvSpPr/>
          <p:nvPr>
            <p:ph type="sldImg"/>
          </p:nvPr>
        </p:nvSpPr>
        <p:spPr>
          <a:xfrm>
            <a:off x="1143000" y="685800"/>
            <a:ext cx="4572000" cy="3429000"/>
          </a:xfrm>
          <a:prstGeom prst="rect">
            <a:avLst/>
          </a:prstGeom>
        </p:spPr>
        <p:txBody>
          <a:bodyPr/>
          <a:lstStyle/>
          <a:p>
            <a:pPr/>
          </a:p>
        </p:txBody>
      </p:sp>
      <p:sp>
        <p:nvSpPr>
          <p:cNvPr id="122" name="Shape 12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Bonjour, je suis Lisa VIALLARD, interne en 4è semestre de MPR et lauréate de la bourse recherche de la SOFMER. Je vais vous présenter brièvement le projet sur lequel travaille notre équipe de recherche de l’Unité Clinique d’Analyse du Mouvement au CHU de Rennes. Nous projetons un ensemble d’études visant à évaluer l’intérêt d’une attelle sus-malléolaire innovante, créé au CHU, pour la correction du pied plat valgus équin chez les enfants paralysés cérébraux marchants.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defRPr sz="1100">
                <a:latin typeface="Calibri"/>
                <a:ea typeface="Calibri"/>
                <a:cs typeface="Calibri"/>
                <a:sym typeface="Calibri"/>
              </a:defRPr>
            </a:pPr>
            <a:r>
              <a:t>Etude 1 : de septembre à octobre : recueil de données par téléphone, analyse des données avec moyenne et écart-type de octobre à novembre, rédaction article de novembre à mars tout en menant l’étude 2 et 3</a:t>
            </a:r>
            <a:endParaRPr sz="1200"/>
          </a:p>
          <a:p>
            <a:pPr>
              <a:defRPr sz="1100">
                <a:latin typeface="Calibri"/>
                <a:ea typeface="Calibri"/>
                <a:cs typeface="Calibri"/>
                <a:sym typeface="Calibri"/>
              </a:defRPr>
            </a:pPr>
            <a:r>
              <a:t>pour l’étude 2 en SCED, jusqu’en 2022 nous rechercherons des patients incluables pour ensuite durant les vacances scolaires de février et de Pâques pouvoir proposer des intensifications de rééducation comme cela se fait avec des mesures en ASimplifiéM des 2 attelles. les analyses statistiques seront conduites de mai à juin avec ensuite la rédaction de l’article</a:t>
            </a:r>
            <a:endParaRPr sz="1200"/>
          </a:p>
          <a:p>
            <a:pPr>
              <a:defRPr sz="1100">
                <a:latin typeface="Calibri"/>
                <a:ea typeface="Calibri"/>
                <a:cs typeface="Calibri"/>
                <a:sym typeface="Calibri"/>
              </a:defRPr>
            </a:pPr>
            <a:r>
              <a:t>Pour l’étude 3, le recueil de données en AQM se fera tout au long de l’année jusqu’en mai avec ensuite l’analyse des données recueillies puis la rédaction de l’article.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lvl1pPr>
              <a:defRPr sz="1200">
                <a:latin typeface="Calibri"/>
                <a:ea typeface="Calibri"/>
                <a:cs typeface="Calibri"/>
                <a:sym typeface="Calibri"/>
              </a:defRPr>
            </a:lvl1pPr>
          </a:lstStyle>
          <a:p>
            <a:pPr/>
            <a:r>
              <a:t>Merci de votre attention, et merci de votre soutien à ce projet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xfrm rot="5400000">
            <a:off x="3920330" y="-1256506"/>
            <a:ext cx="4351339" cy="105156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104" name="Title Text"/>
          <p:cNvSpPr txBox="1"/>
          <p:nvPr>
            <p:ph type="title"/>
          </p:nvPr>
        </p:nvSpPr>
        <p:spPr>
          <a:xfrm rot="5400000">
            <a:off x="7133431" y="1956593"/>
            <a:ext cx="5811839" cy="2628901"/>
          </a:xfrm>
          <a:prstGeom prst="rect">
            <a:avLst/>
          </a:prstGeom>
        </p:spPr>
        <p:txBody>
          <a:bodyPr/>
          <a:lstStyle/>
          <a:p>
            <a:pPr/>
            <a:r>
              <a:t>Title Text</a:t>
            </a:r>
          </a:p>
        </p:txBody>
      </p:sp>
      <p:sp>
        <p:nvSpPr>
          <p:cNvPr id="105" name="Body Level One…"/>
          <p:cNvSpPr txBox="1"/>
          <p:nvPr>
            <p:ph type="body" idx="1"/>
          </p:nvPr>
        </p:nvSpPr>
        <p:spPr>
          <a:xfrm rot="5400000">
            <a:off x="1799431" y="-596107"/>
            <a:ext cx="5811838" cy="77343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13" name="Title Text"/>
          <p:cNvSpPr txBox="1"/>
          <p:nvPr>
            <p:ph type="title"/>
          </p:nvPr>
        </p:nvSpPr>
        <p:spPr>
          <a:xfrm>
            <a:off x="415599" y="421231"/>
            <a:ext cx="11360701" cy="1108501"/>
          </a:xfrm>
          <a:prstGeom prst="rect">
            <a:avLst/>
          </a:prstGeom>
        </p:spPr>
        <p:txBody>
          <a:bodyPr lIns="121874" tIns="121874" rIns="121874" bIns="121874" anchor="b"/>
          <a:lstStyle>
            <a:lvl1pPr>
              <a:lnSpc>
                <a:spcPct val="100000"/>
              </a:lnSpc>
            </a:lvl1pPr>
          </a:lstStyle>
          <a:p>
            <a:pPr/>
            <a:r>
              <a:t>Title Text</a:t>
            </a:r>
          </a:p>
        </p:txBody>
      </p:sp>
      <p:sp>
        <p:nvSpPr>
          <p:cNvPr id="114" name="Body Level One…"/>
          <p:cNvSpPr txBox="1"/>
          <p:nvPr>
            <p:ph type="body" idx="1"/>
          </p:nvPr>
        </p:nvSpPr>
        <p:spPr>
          <a:xfrm>
            <a:off x="415599" y="1633633"/>
            <a:ext cx="11360701" cy="4472100"/>
          </a:xfrm>
          <a:prstGeom prst="rect">
            <a:avLst/>
          </a:prstGeom>
        </p:spPr>
        <p:txBody>
          <a:bodyPr lIns="121874" tIns="121874" rIns="121874" bIns="121874"/>
          <a:lstStyle>
            <a:lvl1pPr indent="-381000">
              <a:lnSpc>
                <a:spcPct val="115000"/>
              </a:lnSpc>
              <a:spcBef>
                <a:spcPts val="0"/>
              </a:spcBef>
              <a:buChar char="●"/>
            </a:lvl1pPr>
            <a:lvl2pPr marL="977900" indent="-444500">
              <a:lnSpc>
                <a:spcPct val="115000"/>
              </a:lnSpc>
              <a:spcBef>
                <a:spcPts val="0"/>
              </a:spcBef>
              <a:buChar char="○"/>
            </a:lvl2pPr>
            <a:lvl3pPr marL="1524000" indent="-533400">
              <a:lnSpc>
                <a:spcPct val="115000"/>
              </a:lnSpc>
              <a:spcBef>
                <a:spcPts val="0"/>
              </a:spcBef>
              <a:buChar char="■"/>
            </a:lvl3pPr>
            <a:lvl4pPr marL="2040466" indent="-592666">
              <a:lnSpc>
                <a:spcPct val="115000"/>
              </a:lnSpc>
              <a:spcBef>
                <a:spcPts val="0"/>
              </a:spcBef>
              <a:buChar char="●"/>
            </a:lvl4pPr>
            <a:lvl5pPr marL="2497666" indent="-592666">
              <a:lnSpc>
                <a:spcPct val="115000"/>
              </a:lnSpc>
              <a:spcBef>
                <a:spcPts val="0"/>
              </a:spcBef>
              <a:buChar char="○"/>
            </a:lvl5pPr>
          </a:lstStyle>
          <a:p>
            <a:pPr/>
            <a:r>
              <a:t>Body Level One</a:t>
            </a:r>
          </a:p>
          <a:p>
            <a:pPr lvl="1"/>
            <a:r>
              <a:t>Body Level Two</a:t>
            </a:r>
          </a:p>
          <a:p>
            <a:pPr lvl="2"/>
            <a:r>
              <a:t>Body Level Three</a:t>
            </a:r>
          </a:p>
          <a:p>
            <a:pPr lvl="3"/>
            <a:r>
              <a:t>Body Level Four</a:t>
            </a:r>
          </a:p>
          <a:p>
            <a:pPr lvl="4"/>
            <a:r>
              <a:t>Body Level Five</a:t>
            </a:r>
          </a:p>
        </p:txBody>
      </p:sp>
      <p:sp>
        <p:nvSpPr>
          <p:cNvPr id="115" name="Slide Number"/>
          <p:cNvSpPr txBox="1"/>
          <p:nvPr>
            <p:ph type="sldNum" sz="quarter" idx="2"/>
          </p:nvPr>
        </p:nvSpPr>
        <p:spPr>
          <a:xfrm>
            <a:off x="11588135" y="6265746"/>
            <a:ext cx="440093" cy="428850"/>
          </a:xfrm>
          <a:prstGeom prst="rect">
            <a:avLst/>
          </a:prstGeom>
        </p:spPr>
        <p:txBody>
          <a:bodyPr lIns="121874" tIns="121874" rIns="121874" bIns="121874">
            <a:normAutofit fontScale="100000" lnSpcReduction="0"/>
          </a:bodyPr>
          <a:lstStyle>
            <a:lvl1pPr>
              <a:defRPr sz="1300">
                <a:solidFill>
                  <a:srgbClr val="000000"/>
                </a:solidFill>
                <a:latin typeface="+mj-lt"/>
                <a:ea typeface="+mj-ea"/>
                <a:cs typeface="+mj-cs"/>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Google Shape;36;p8"/>
          <p:cNvSpPr txBox="1"/>
          <p:nvPr>
            <p:ph type="body" sz="half" idx="21"/>
          </p:nvPr>
        </p:nvSpPr>
        <p:spPr>
          <a:xfrm>
            <a:off x="6172200" y="1825625"/>
            <a:ext cx="5181600" cy="4351338"/>
          </a:xfrm>
          <a:prstGeom prst="rect">
            <a:avLst/>
          </a:prstGeom>
        </p:spPr>
        <p:txBody>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48" name="Title Text"/>
          <p:cNvSpPr txBox="1"/>
          <p:nvPr>
            <p:ph type="title"/>
          </p:nvPr>
        </p:nvSpPr>
        <p:spPr>
          <a:xfrm>
            <a:off x="839787" y="365125"/>
            <a:ext cx="10515601" cy="1325563"/>
          </a:xfrm>
          <a:prstGeom prst="rect">
            <a:avLst/>
          </a:prstGeom>
        </p:spPr>
        <p:txBody>
          <a:bodyPr/>
          <a:lstStyle/>
          <a:p>
            <a:pPr/>
            <a:r>
              <a:t>Title Text</a:t>
            </a:r>
          </a:p>
        </p:txBody>
      </p:sp>
      <p:sp>
        <p:nvSpPr>
          <p:cNvPr id="49" name="Body Level One…"/>
          <p:cNvSpPr txBox="1"/>
          <p:nvPr>
            <p:ph type="body" sz="quarter" idx="1"/>
          </p:nvPr>
        </p:nvSpPr>
        <p:spPr>
          <a:xfrm>
            <a:off x="839787" y="1681163"/>
            <a:ext cx="5157789" cy="823913"/>
          </a:xfrm>
          <a:prstGeom prst="rect">
            <a:avLst/>
          </a:prstGeom>
        </p:spPr>
        <p:txBody>
          <a:bodyPr anchor="b"/>
          <a:lstStyle>
            <a:lvl1pPr marL="228600" indent="0">
              <a:buClrTx/>
              <a:buSzTx/>
              <a:buFontTx/>
              <a:buNone/>
              <a:defRPr b="1" sz="2400"/>
            </a:lvl1pPr>
            <a:lvl2pPr marL="228600" indent="457200">
              <a:buClrTx/>
              <a:buSzTx/>
              <a:buFontTx/>
              <a:buNone/>
              <a:defRPr b="1" sz="2400"/>
            </a:lvl2pPr>
            <a:lvl3pPr marL="228600" indent="914400">
              <a:buClrTx/>
              <a:buSzTx/>
              <a:buFontTx/>
              <a:buNone/>
              <a:defRPr b="1" sz="2400"/>
            </a:lvl3pPr>
            <a:lvl4pPr marL="228600" indent="1371600">
              <a:buClrTx/>
              <a:buSzTx/>
              <a:buFontTx/>
              <a:buNone/>
              <a:defRPr b="1" sz="2400"/>
            </a:lvl4pPr>
            <a:lvl5pPr marL="228600" indent="1828800">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0" name="Google Shape;43;p9"/>
          <p:cNvSpPr txBox="1"/>
          <p:nvPr>
            <p:ph type="body" sz="half" idx="21"/>
          </p:nvPr>
        </p:nvSpPr>
        <p:spPr>
          <a:xfrm>
            <a:off x="839787" y="2505075"/>
            <a:ext cx="5157788" cy="3684588"/>
          </a:xfrm>
          <a:prstGeom prst="rect">
            <a:avLst/>
          </a:prstGeom>
        </p:spPr>
        <p:txBody>
          <a:bodyPr/>
          <a:lstStyle/>
          <a:p>
            <a:pPr/>
          </a:p>
        </p:txBody>
      </p:sp>
      <p:sp>
        <p:nvSpPr>
          <p:cNvPr id="51" name="Google Shape;44;p9"/>
          <p:cNvSpPr txBox="1"/>
          <p:nvPr>
            <p:ph type="body" sz="quarter" idx="22"/>
          </p:nvPr>
        </p:nvSpPr>
        <p:spPr>
          <a:xfrm>
            <a:off x="6172200" y="1681163"/>
            <a:ext cx="5183188" cy="823913"/>
          </a:xfrm>
          <a:prstGeom prst="rect">
            <a:avLst/>
          </a:prstGeom>
        </p:spPr>
        <p:txBody>
          <a:bodyPr anchor="b"/>
          <a:lstStyle/>
          <a:p>
            <a:pPr marL="228600" indent="0">
              <a:buClrTx/>
              <a:buSzTx/>
              <a:buFontTx/>
              <a:buNone/>
              <a:defRPr b="1" sz="2400"/>
            </a:pPr>
          </a:p>
        </p:txBody>
      </p:sp>
      <p:sp>
        <p:nvSpPr>
          <p:cNvPr id="52" name="Google Shape;45;p9"/>
          <p:cNvSpPr txBox="1"/>
          <p:nvPr>
            <p:ph type="body" sz="half" idx="23"/>
          </p:nvPr>
        </p:nvSpPr>
        <p:spPr>
          <a:xfrm>
            <a:off x="6172200" y="2505075"/>
            <a:ext cx="5183188" cy="3684588"/>
          </a:xfrm>
          <a:prstGeom prst="rect">
            <a:avLst/>
          </a:prstGeom>
        </p:spPr>
        <p:txBody>
          <a:bodyPr/>
          <a:lstStyle/>
          <a:p>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7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6" name="Body Level One…"/>
          <p:cNvSpPr txBox="1"/>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pPr/>
            <a:r>
              <a:t>Body Level One</a:t>
            </a:r>
          </a:p>
          <a:p>
            <a:pPr lvl="1"/>
            <a:r>
              <a:t>Body Level Two</a:t>
            </a:r>
          </a:p>
          <a:p>
            <a:pPr lvl="2"/>
            <a:r>
              <a:t>Body Level Three</a:t>
            </a:r>
          </a:p>
          <a:p>
            <a:pPr lvl="3"/>
            <a:r>
              <a:t>Body Level Four</a:t>
            </a:r>
          </a:p>
          <a:p>
            <a:pPr lvl="4"/>
            <a:r>
              <a:t>Body Level Five</a:t>
            </a:r>
          </a:p>
        </p:txBody>
      </p:sp>
      <p:sp>
        <p:nvSpPr>
          <p:cNvPr id="77" name="Google Shape;61;p12"/>
          <p:cNvSpPr txBox="1"/>
          <p:nvPr>
            <p:ph type="body" sz="quarter" idx="21"/>
          </p:nvPr>
        </p:nvSpPr>
        <p:spPr>
          <a:xfrm>
            <a:off x="839787" y="2057400"/>
            <a:ext cx="3932238" cy="3811588"/>
          </a:xfrm>
          <a:prstGeom prst="rect">
            <a:avLst/>
          </a:prstGeom>
        </p:spPr>
        <p:txBody>
          <a:bodyPr/>
          <a:lstStyle/>
          <a:p>
            <a:pPr marL="228600" indent="0">
              <a:buClrTx/>
              <a:buSzTx/>
              <a:buFontTx/>
              <a:buNone/>
              <a:defRPr sz="16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8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6" name="Google Shape;67;p13"/>
          <p:cNvSpPr/>
          <p:nvPr>
            <p:ph type="pic" sz="half" idx="21"/>
          </p:nvPr>
        </p:nvSpPr>
        <p:spPr>
          <a:xfrm>
            <a:off x="5183187" y="987425"/>
            <a:ext cx="6172201" cy="4873625"/>
          </a:xfrm>
          <a:prstGeom prst="rect">
            <a:avLst/>
          </a:prstGeom>
        </p:spPr>
        <p:txBody>
          <a:bodyPr lIns="91439" tIns="45719" rIns="91439" bIns="45719">
            <a:noAutofit/>
          </a:bodyPr>
          <a:lstStyle/>
          <a:p>
            <a:pPr/>
          </a:p>
        </p:txBody>
      </p:sp>
      <p:sp>
        <p:nvSpPr>
          <p:cNvPr id="87" name="Body Level One…"/>
          <p:cNvSpPr txBox="1"/>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jpeg"/><Relationship Id="rId5" Type="http://schemas.openxmlformats.org/officeDocument/2006/relationships/audio" Target="../media/media1.m4a"/><Relationship Id="rId6" Type="http://schemas.microsoft.com/office/2007/relationships/media" Target="../media/media1.m4a"/><Relationship Id="rId7"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audio" Target="../media/media2.m4a"/><Relationship Id="rId6" Type="http://schemas.microsoft.com/office/2007/relationships/media" Target="../media/media2.m4a"/><Relationship Id="rId7"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jpeg"/><Relationship Id="rId5" Type="http://schemas.openxmlformats.org/officeDocument/2006/relationships/audio" Target="../media/media3.m4a"/><Relationship Id="rId6" Type="http://schemas.microsoft.com/office/2007/relationships/media" Target="../media/media3.m4a"/><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Google Shape;96;p1"/>
          <p:cNvSpPr txBox="1"/>
          <p:nvPr/>
        </p:nvSpPr>
        <p:spPr>
          <a:xfrm>
            <a:off x="4038600" y="6414780"/>
            <a:ext cx="4114800" cy="2482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sz="1200">
                <a:solidFill>
                  <a:srgbClr val="888888"/>
                </a:solidFill>
                <a:latin typeface="Calibri"/>
                <a:ea typeface="Calibri"/>
                <a:cs typeface="Calibri"/>
                <a:sym typeface="Calibri"/>
              </a:defRPr>
            </a:lvl1pPr>
          </a:lstStyle>
          <a:p>
            <a:pPr/>
            <a:r>
              <a:t>SOFMER - Lille - 2021</a:t>
            </a:r>
          </a:p>
        </p:txBody>
      </p:sp>
      <p:pic>
        <p:nvPicPr>
          <p:cNvPr id="125" name="Google Shape;93;p1" descr="Google Shape;93;p1"/>
          <p:cNvPicPr>
            <a:picLocks noChangeAspect="1"/>
          </p:cNvPicPr>
          <p:nvPr/>
        </p:nvPicPr>
        <p:blipFill>
          <a:blip r:embed="rId3">
            <a:extLst/>
          </a:blip>
          <a:stretch>
            <a:fillRect/>
          </a:stretch>
        </p:blipFill>
        <p:spPr>
          <a:xfrm>
            <a:off x="0" y="0"/>
            <a:ext cx="12190994" cy="2285812"/>
          </a:xfrm>
          <a:prstGeom prst="rect">
            <a:avLst/>
          </a:prstGeom>
          <a:ln w="12700">
            <a:miter lim="400000"/>
          </a:ln>
        </p:spPr>
      </p:pic>
      <p:sp>
        <p:nvSpPr>
          <p:cNvPr id="126" name="Google Shape;94;p1"/>
          <p:cNvSpPr txBox="1"/>
          <p:nvPr>
            <p:ph type="subTitle" sz="half" idx="1"/>
          </p:nvPr>
        </p:nvSpPr>
        <p:spPr>
          <a:xfrm>
            <a:off x="252245" y="3939092"/>
            <a:ext cx="11687506" cy="1700214"/>
          </a:xfrm>
          <a:prstGeom prst="rect">
            <a:avLst/>
          </a:prstGeom>
          <a:ln w="9525">
            <a:solidFill>
              <a:srgbClr val="7030A0"/>
            </a:solidFill>
            <a:round/>
          </a:ln>
        </p:spPr>
        <p:txBody>
          <a:bodyPr/>
          <a:lstStyle/>
          <a:p>
            <a:pPr marL="0" indent="0" defTabSz="832104">
              <a:lnSpc>
                <a:spcPct val="72000"/>
              </a:lnSpc>
              <a:spcBef>
                <a:spcPts val="0"/>
              </a:spcBef>
              <a:defRPr b="1" sz="2184">
                <a:solidFill>
                  <a:srgbClr val="0070C0"/>
                </a:solidFill>
              </a:defRPr>
            </a:pPr>
            <a:br/>
            <a:r>
              <a:rPr sz="3640">
                <a:solidFill>
                  <a:srgbClr val="7030A0"/>
                </a:solidFill>
              </a:rPr>
              <a:t>Intérêt d’une attelle sus-malléolaire innovante pour la correction du pied plat valgus équin des enfants paralysés cérébraux marchants (PONCH-ASM)</a:t>
            </a:r>
          </a:p>
        </p:txBody>
      </p:sp>
      <p:pic>
        <p:nvPicPr>
          <p:cNvPr id="127" name="Google Shape;95;p1" descr="Google Shape;95;p1"/>
          <p:cNvPicPr>
            <a:picLocks noChangeAspect="1"/>
          </p:cNvPicPr>
          <p:nvPr/>
        </p:nvPicPr>
        <p:blipFill>
          <a:blip r:embed="rId4">
            <a:extLst/>
          </a:blip>
          <a:stretch>
            <a:fillRect/>
          </a:stretch>
        </p:blipFill>
        <p:spPr>
          <a:xfrm>
            <a:off x="9595945" y="5791618"/>
            <a:ext cx="1945186" cy="776994"/>
          </a:xfrm>
          <a:prstGeom prst="rect">
            <a:avLst/>
          </a:prstGeom>
          <a:ln w="12700">
            <a:miter lim="400000"/>
          </a:ln>
        </p:spPr>
      </p:pic>
      <p:sp>
        <p:nvSpPr>
          <p:cNvPr id="128" name="Google Shape;97;p1"/>
          <p:cNvSpPr txBox="1"/>
          <p:nvPr>
            <p:ph type="ctrTitle"/>
          </p:nvPr>
        </p:nvSpPr>
        <p:spPr>
          <a:xfrm>
            <a:off x="247425" y="1722690"/>
            <a:ext cx="11693564" cy="2141099"/>
          </a:xfrm>
          <a:prstGeom prst="rect">
            <a:avLst/>
          </a:prstGeom>
        </p:spPr>
        <p:txBody>
          <a:bodyPr/>
          <a:lstStyle/>
          <a:p>
            <a:pPr>
              <a:defRPr b="1" sz="2800">
                <a:solidFill>
                  <a:srgbClr val="7030A0"/>
                </a:solidFill>
              </a:defRPr>
            </a:pPr>
            <a:r>
              <a:t>Bourse de Recherche en MPR SOFMER </a:t>
            </a:r>
            <a:br/>
            <a:r>
              <a:t>Lauréate 2021</a:t>
            </a:r>
            <a:br/>
            <a:r>
              <a:rPr sz="4000"/>
              <a:t>Lisa VIALLARD - Equipe UCAM CHU RENNES</a:t>
            </a:r>
          </a:p>
        </p:txBody>
      </p:sp>
      <p:pic>
        <p:nvPicPr>
          <p:cNvPr id="129" name="Enregistrement audio.m4a" descr="Enregistrement audio.m4a"/>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196850" y="58547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24739" fill="hold"/>
                                        <p:tgtEl>
                                          <p:spTgt spid="12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2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Google Shape;140;gf5d46ff896_0_1"/>
          <p:cNvSpPr txBox="1"/>
          <p:nvPr/>
        </p:nvSpPr>
        <p:spPr>
          <a:xfrm>
            <a:off x="4038600" y="6414767"/>
            <a:ext cx="4114800"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sz="1200">
                <a:solidFill>
                  <a:srgbClr val="888888"/>
                </a:solidFill>
                <a:latin typeface="Calibri"/>
                <a:ea typeface="Calibri"/>
                <a:cs typeface="Calibri"/>
                <a:sym typeface="Calibri"/>
              </a:defRPr>
            </a:lvl1pPr>
          </a:lstStyle>
          <a:p>
            <a:pPr/>
            <a:r>
              <a:t>SOFMER - Lille - 2021</a:t>
            </a:r>
          </a:p>
        </p:txBody>
      </p:sp>
      <p:sp>
        <p:nvSpPr>
          <p:cNvPr id="134" name="Google Shape;102;gf5d46ff896_0_1"/>
          <p:cNvSpPr/>
          <p:nvPr/>
        </p:nvSpPr>
        <p:spPr>
          <a:xfrm flipV="1">
            <a:off x="1340487" y="3103820"/>
            <a:ext cx="9128402" cy="40801"/>
          </a:xfrm>
          <a:prstGeom prst="line">
            <a:avLst/>
          </a:prstGeom>
          <a:ln>
            <a:solidFill>
              <a:srgbClr val="999999"/>
            </a:solidFill>
            <a:prstDash val="dash"/>
          </a:ln>
        </p:spPr>
        <p:txBody>
          <a:bodyPr lIns="0" tIns="0" rIns="0" bIns="0"/>
          <a:lstStyle/>
          <a:p>
            <a:pPr/>
          </a:p>
        </p:txBody>
      </p:sp>
      <p:sp>
        <p:nvSpPr>
          <p:cNvPr id="135" name="Google Shape;103;gf5d46ff896_0_1"/>
          <p:cNvSpPr/>
          <p:nvPr/>
        </p:nvSpPr>
        <p:spPr>
          <a:xfrm flipV="1">
            <a:off x="1345486" y="4041852"/>
            <a:ext cx="9128402" cy="40801"/>
          </a:xfrm>
          <a:prstGeom prst="line">
            <a:avLst/>
          </a:prstGeom>
          <a:ln>
            <a:solidFill>
              <a:srgbClr val="999999"/>
            </a:solidFill>
            <a:prstDash val="dash"/>
          </a:ln>
        </p:spPr>
        <p:txBody>
          <a:bodyPr lIns="0" tIns="0" rIns="0" bIns="0"/>
          <a:lstStyle/>
          <a:p>
            <a:pPr/>
          </a:p>
        </p:txBody>
      </p:sp>
      <p:sp>
        <p:nvSpPr>
          <p:cNvPr id="136" name="Google Shape;104;gf5d46ff896_0_1"/>
          <p:cNvSpPr txBox="1"/>
          <p:nvPr/>
        </p:nvSpPr>
        <p:spPr>
          <a:xfrm>
            <a:off x="489633" y="2747366"/>
            <a:ext cx="1015501" cy="694354"/>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b="1" sz="1600"/>
            </a:lvl1pPr>
          </a:lstStyle>
          <a:p>
            <a:pPr/>
            <a:r>
              <a:t>Etude 1</a:t>
            </a:r>
          </a:p>
        </p:txBody>
      </p:sp>
      <p:sp>
        <p:nvSpPr>
          <p:cNvPr id="137" name="Google Shape;105;gf5d46ff896_0_1"/>
          <p:cNvSpPr txBox="1"/>
          <p:nvPr/>
        </p:nvSpPr>
        <p:spPr>
          <a:xfrm>
            <a:off x="494618" y="3613155"/>
            <a:ext cx="1015501" cy="694354"/>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b="1" sz="1600"/>
            </a:lvl1pPr>
          </a:lstStyle>
          <a:p>
            <a:pPr/>
            <a:r>
              <a:t>Etude 2</a:t>
            </a:r>
          </a:p>
        </p:txBody>
      </p:sp>
      <p:grpSp>
        <p:nvGrpSpPr>
          <p:cNvPr id="140" name="Google Shape;106;gf5d46ff896_0_1"/>
          <p:cNvGrpSpPr/>
          <p:nvPr/>
        </p:nvGrpSpPr>
        <p:grpSpPr>
          <a:xfrm>
            <a:off x="2254887" y="2789745"/>
            <a:ext cx="1429501" cy="416615"/>
            <a:chOff x="0" y="0"/>
            <a:chExt cx="1429499" cy="416614"/>
          </a:xfrm>
        </p:grpSpPr>
        <p:sp>
          <p:nvSpPr>
            <p:cNvPr id="138" name="Rounded Rectangle"/>
            <p:cNvSpPr/>
            <p:nvPr/>
          </p:nvSpPr>
          <p:spPr>
            <a:xfrm>
              <a:off x="0" y="100307"/>
              <a:ext cx="1429500" cy="2160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99999"/>
                  </a:solidFill>
                </a:defRPr>
              </a:pPr>
            </a:p>
          </p:txBody>
        </p:sp>
        <p:sp>
          <p:nvSpPr>
            <p:cNvPr id="139" name="recueil données"/>
            <p:cNvSpPr txBox="1"/>
            <p:nvPr/>
          </p:nvSpPr>
          <p:spPr>
            <a:xfrm>
              <a:off x="10544" y="0"/>
              <a:ext cx="1408412" cy="416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99999"/>
                  </a:solidFill>
                </a:defRPr>
              </a:lvl1pPr>
            </a:lstStyle>
            <a:p>
              <a:pPr/>
              <a:r>
                <a:t>recueil données</a:t>
              </a:r>
            </a:p>
          </p:txBody>
        </p:sp>
      </p:grpSp>
      <p:grpSp>
        <p:nvGrpSpPr>
          <p:cNvPr id="143" name="Google Shape;107;gf5d46ff896_0_1"/>
          <p:cNvGrpSpPr/>
          <p:nvPr/>
        </p:nvGrpSpPr>
        <p:grpSpPr>
          <a:xfrm>
            <a:off x="3731795" y="2789745"/>
            <a:ext cx="880501" cy="416615"/>
            <a:chOff x="0" y="0"/>
            <a:chExt cx="880500" cy="416614"/>
          </a:xfrm>
        </p:grpSpPr>
        <p:sp>
          <p:nvSpPr>
            <p:cNvPr id="141" name="Rounded Rectangle"/>
            <p:cNvSpPr/>
            <p:nvPr/>
          </p:nvSpPr>
          <p:spPr>
            <a:xfrm>
              <a:off x="0" y="100307"/>
              <a:ext cx="880501" cy="2160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E9E9E"/>
                  </a:solidFill>
                </a:defRPr>
              </a:pPr>
            </a:p>
          </p:txBody>
        </p:sp>
        <p:sp>
          <p:nvSpPr>
            <p:cNvPr id="142" name="stats"/>
            <p:cNvSpPr txBox="1"/>
            <p:nvPr/>
          </p:nvSpPr>
          <p:spPr>
            <a:xfrm>
              <a:off x="10544" y="0"/>
              <a:ext cx="859412" cy="416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E9E9E"/>
                  </a:solidFill>
                </a:defRPr>
              </a:lvl1pPr>
            </a:lstStyle>
            <a:p>
              <a:pPr/>
              <a:r>
                <a:t>stats</a:t>
              </a:r>
            </a:p>
          </p:txBody>
        </p:sp>
      </p:grpSp>
      <p:grpSp>
        <p:nvGrpSpPr>
          <p:cNvPr id="146" name="Google Shape;108;gf5d46ff896_0_1"/>
          <p:cNvGrpSpPr/>
          <p:nvPr/>
        </p:nvGrpSpPr>
        <p:grpSpPr>
          <a:xfrm>
            <a:off x="4659727" y="2796584"/>
            <a:ext cx="3648001" cy="416616"/>
            <a:chOff x="0" y="0"/>
            <a:chExt cx="3647999" cy="416614"/>
          </a:xfrm>
        </p:grpSpPr>
        <p:sp>
          <p:nvSpPr>
            <p:cNvPr id="144" name="Rounded Rectangle"/>
            <p:cNvSpPr/>
            <p:nvPr/>
          </p:nvSpPr>
          <p:spPr>
            <a:xfrm>
              <a:off x="0" y="100307"/>
              <a:ext cx="3648000" cy="2160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E9E9E"/>
                  </a:solidFill>
                </a:defRPr>
              </a:pPr>
            </a:p>
          </p:txBody>
        </p:sp>
        <p:sp>
          <p:nvSpPr>
            <p:cNvPr id="145" name="rédaction de l’article"/>
            <p:cNvSpPr txBox="1"/>
            <p:nvPr/>
          </p:nvSpPr>
          <p:spPr>
            <a:xfrm>
              <a:off x="10543" y="0"/>
              <a:ext cx="3626913" cy="416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E9E9E"/>
                  </a:solidFill>
                </a:defRPr>
              </a:lvl1pPr>
            </a:lstStyle>
            <a:p>
              <a:pPr/>
              <a:r>
                <a:t>rédaction de l’article</a:t>
              </a:r>
            </a:p>
          </p:txBody>
        </p:sp>
      </p:grpSp>
      <p:grpSp>
        <p:nvGrpSpPr>
          <p:cNvPr id="149" name="Google Shape;109;gf5d46ff896_0_1"/>
          <p:cNvGrpSpPr/>
          <p:nvPr/>
        </p:nvGrpSpPr>
        <p:grpSpPr>
          <a:xfrm>
            <a:off x="8331996" y="3482332"/>
            <a:ext cx="932701" cy="594415"/>
            <a:chOff x="0" y="0"/>
            <a:chExt cx="932700" cy="594414"/>
          </a:xfrm>
        </p:grpSpPr>
        <p:sp>
          <p:nvSpPr>
            <p:cNvPr id="147" name="Rounded Rectangle"/>
            <p:cNvSpPr/>
            <p:nvPr/>
          </p:nvSpPr>
          <p:spPr>
            <a:xfrm>
              <a:off x="0" y="131007"/>
              <a:ext cx="932701" cy="3324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99999"/>
                  </a:solidFill>
                </a:defRPr>
              </a:pPr>
            </a:p>
          </p:txBody>
        </p:sp>
        <p:sp>
          <p:nvSpPr>
            <p:cNvPr id="148" name="recueil données"/>
            <p:cNvSpPr txBox="1"/>
            <p:nvPr/>
          </p:nvSpPr>
          <p:spPr>
            <a:xfrm>
              <a:off x="16225" y="-1"/>
              <a:ext cx="900250" cy="59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99999"/>
                  </a:solidFill>
                </a:defRPr>
              </a:lvl1pPr>
            </a:lstStyle>
            <a:p>
              <a:pPr/>
              <a:r>
                <a:t>recueil données</a:t>
              </a:r>
            </a:p>
          </p:txBody>
        </p:sp>
      </p:grpSp>
      <p:grpSp>
        <p:nvGrpSpPr>
          <p:cNvPr id="152" name="Google Shape;110;gf5d46ff896_0_1"/>
          <p:cNvGrpSpPr/>
          <p:nvPr/>
        </p:nvGrpSpPr>
        <p:grpSpPr>
          <a:xfrm>
            <a:off x="9303583" y="3629402"/>
            <a:ext cx="880501" cy="416615"/>
            <a:chOff x="0" y="0"/>
            <a:chExt cx="880500" cy="416614"/>
          </a:xfrm>
        </p:grpSpPr>
        <p:sp>
          <p:nvSpPr>
            <p:cNvPr id="150" name="Rounded Rectangle"/>
            <p:cNvSpPr/>
            <p:nvPr/>
          </p:nvSpPr>
          <p:spPr>
            <a:xfrm>
              <a:off x="0" y="100307"/>
              <a:ext cx="880501" cy="2160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E9E9E"/>
                  </a:solidFill>
                </a:defRPr>
              </a:pPr>
            </a:p>
          </p:txBody>
        </p:sp>
        <p:sp>
          <p:nvSpPr>
            <p:cNvPr id="151" name="stats"/>
            <p:cNvSpPr txBox="1"/>
            <p:nvPr/>
          </p:nvSpPr>
          <p:spPr>
            <a:xfrm>
              <a:off x="10544" y="0"/>
              <a:ext cx="859412" cy="416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E9E9E"/>
                  </a:solidFill>
                </a:defRPr>
              </a:lvl1pPr>
            </a:lstStyle>
            <a:p>
              <a:pPr/>
              <a:r>
                <a:t>stats</a:t>
              </a:r>
            </a:p>
          </p:txBody>
        </p:sp>
      </p:grpSp>
      <p:grpSp>
        <p:nvGrpSpPr>
          <p:cNvPr id="155" name="Google Shape;111;gf5d46ff896_0_1"/>
          <p:cNvGrpSpPr/>
          <p:nvPr/>
        </p:nvGrpSpPr>
        <p:grpSpPr>
          <a:xfrm>
            <a:off x="10222995" y="3399018"/>
            <a:ext cx="1271101" cy="594416"/>
            <a:chOff x="0" y="0"/>
            <a:chExt cx="1271100" cy="594414"/>
          </a:xfrm>
        </p:grpSpPr>
        <p:sp>
          <p:nvSpPr>
            <p:cNvPr id="153" name="Rounded Rectangle"/>
            <p:cNvSpPr/>
            <p:nvPr/>
          </p:nvSpPr>
          <p:spPr>
            <a:xfrm>
              <a:off x="0" y="47607"/>
              <a:ext cx="1271101" cy="4992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E9E9E"/>
                  </a:solidFill>
                </a:defRPr>
              </a:pPr>
            </a:p>
          </p:txBody>
        </p:sp>
        <p:sp>
          <p:nvSpPr>
            <p:cNvPr id="154" name="rédaction de l’article"/>
            <p:cNvSpPr txBox="1"/>
            <p:nvPr/>
          </p:nvSpPr>
          <p:spPr>
            <a:xfrm>
              <a:off x="24368" y="-1"/>
              <a:ext cx="1222364" cy="59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E9E9E"/>
                  </a:solidFill>
                </a:defRPr>
              </a:lvl1pPr>
            </a:lstStyle>
            <a:p>
              <a:pPr/>
              <a:r>
                <a:t>rédaction de l’article</a:t>
              </a:r>
            </a:p>
          </p:txBody>
        </p:sp>
      </p:grpSp>
      <p:sp>
        <p:nvSpPr>
          <p:cNvPr id="156" name="Google Shape;112;gf5d46ff896_0_1"/>
          <p:cNvSpPr/>
          <p:nvPr/>
        </p:nvSpPr>
        <p:spPr>
          <a:xfrm flipV="1">
            <a:off x="1297952" y="1817816"/>
            <a:ext cx="9596101" cy="54900"/>
          </a:xfrm>
          <a:prstGeom prst="line">
            <a:avLst/>
          </a:prstGeom>
          <a:ln w="38100">
            <a:solidFill>
              <a:srgbClr val="000000"/>
            </a:solidFill>
            <a:tailEnd type="triangle"/>
          </a:ln>
        </p:spPr>
        <p:txBody>
          <a:bodyPr lIns="0" tIns="0" rIns="0" bIns="0"/>
          <a:lstStyle/>
          <a:p>
            <a:pPr/>
          </a:p>
        </p:txBody>
      </p:sp>
      <p:sp>
        <p:nvSpPr>
          <p:cNvPr id="157" name="Google Shape;113;gf5d46ff896_0_1"/>
          <p:cNvSpPr/>
          <p:nvPr/>
        </p:nvSpPr>
        <p:spPr>
          <a:xfrm flipV="1">
            <a:off x="5537406" y="737935"/>
            <a:ext cx="1" cy="1121101"/>
          </a:xfrm>
          <a:prstGeom prst="line">
            <a:avLst/>
          </a:prstGeom>
          <a:ln w="28575">
            <a:solidFill>
              <a:srgbClr val="000000"/>
            </a:solidFill>
          </a:ln>
        </p:spPr>
        <p:txBody>
          <a:bodyPr lIns="0" tIns="0" rIns="0" bIns="0"/>
          <a:lstStyle/>
          <a:p>
            <a:pPr/>
          </a:p>
        </p:txBody>
      </p:sp>
      <p:sp>
        <p:nvSpPr>
          <p:cNvPr id="158" name="Google Shape;114;gf5d46ff896_0_1"/>
          <p:cNvSpPr/>
          <p:nvPr/>
        </p:nvSpPr>
        <p:spPr>
          <a:xfrm flipH="1" flipV="1">
            <a:off x="4616910" y="1284536"/>
            <a:ext cx="8101" cy="574501"/>
          </a:xfrm>
          <a:prstGeom prst="line">
            <a:avLst/>
          </a:prstGeom>
          <a:ln w="28575">
            <a:solidFill>
              <a:srgbClr val="000000"/>
            </a:solidFill>
          </a:ln>
        </p:spPr>
        <p:txBody>
          <a:bodyPr lIns="0" tIns="0" rIns="0" bIns="0"/>
          <a:lstStyle/>
          <a:p>
            <a:pPr/>
          </a:p>
        </p:txBody>
      </p:sp>
      <p:sp>
        <p:nvSpPr>
          <p:cNvPr id="159" name="Google Shape;115;gf5d46ff896_0_1"/>
          <p:cNvSpPr/>
          <p:nvPr/>
        </p:nvSpPr>
        <p:spPr>
          <a:xfrm flipH="1" flipV="1">
            <a:off x="3697829" y="1284536"/>
            <a:ext cx="8101" cy="574501"/>
          </a:xfrm>
          <a:prstGeom prst="line">
            <a:avLst/>
          </a:prstGeom>
          <a:ln w="28575">
            <a:solidFill>
              <a:srgbClr val="000000"/>
            </a:solidFill>
          </a:ln>
        </p:spPr>
        <p:txBody>
          <a:bodyPr lIns="0" tIns="0" rIns="0" bIns="0"/>
          <a:lstStyle/>
          <a:p>
            <a:pPr/>
          </a:p>
        </p:txBody>
      </p:sp>
      <p:sp>
        <p:nvSpPr>
          <p:cNvPr id="160" name="Google Shape;116;gf5d46ff896_0_1"/>
          <p:cNvSpPr/>
          <p:nvPr/>
        </p:nvSpPr>
        <p:spPr>
          <a:xfrm flipH="1" flipV="1">
            <a:off x="2809294" y="1284536"/>
            <a:ext cx="8101" cy="574501"/>
          </a:xfrm>
          <a:prstGeom prst="line">
            <a:avLst/>
          </a:prstGeom>
          <a:ln w="28575">
            <a:solidFill>
              <a:srgbClr val="000000"/>
            </a:solidFill>
          </a:ln>
        </p:spPr>
        <p:txBody>
          <a:bodyPr lIns="0" tIns="0" rIns="0" bIns="0"/>
          <a:lstStyle/>
          <a:p>
            <a:pPr/>
          </a:p>
        </p:txBody>
      </p:sp>
      <p:sp>
        <p:nvSpPr>
          <p:cNvPr id="161" name="Google Shape;117;gf5d46ff896_0_1"/>
          <p:cNvSpPr/>
          <p:nvPr/>
        </p:nvSpPr>
        <p:spPr>
          <a:xfrm flipH="1" flipV="1">
            <a:off x="1859683" y="1284536"/>
            <a:ext cx="8101" cy="574501"/>
          </a:xfrm>
          <a:prstGeom prst="line">
            <a:avLst/>
          </a:prstGeom>
          <a:ln w="28575">
            <a:solidFill>
              <a:srgbClr val="000000"/>
            </a:solidFill>
          </a:ln>
        </p:spPr>
        <p:txBody>
          <a:bodyPr lIns="0" tIns="0" rIns="0" bIns="0"/>
          <a:lstStyle/>
          <a:p>
            <a:pPr/>
          </a:p>
        </p:txBody>
      </p:sp>
      <p:sp>
        <p:nvSpPr>
          <p:cNvPr id="162" name="Google Shape;118;gf5d46ff896_0_1"/>
          <p:cNvSpPr/>
          <p:nvPr/>
        </p:nvSpPr>
        <p:spPr>
          <a:xfrm flipH="1" flipV="1">
            <a:off x="6435822" y="1284536"/>
            <a:ext cx="8100" cy="574501"/>
          </a:xfrm>
          <a:prstGeom prst="line">
            <a:avLst/>
          </a:prstGeom>
          <a:ln w="28575">
            <a:solidFill>
              <a:srgbClr val="000000"/>
            </a:solidFill>
          </a:ln>
        </p:spPr>
        <p:txBody>
          <a:bodyPr lIns="0" tIns="0" rIns="0" bIns="0"/>
          <a:lstStyle/>
          <a:p>
            <a:pPr/>
          </a:p>
        </p:txBody>
      </p:sp>
      <p:sp>
        <p:nvSpPr>
          <p:cNvPr id="163" name="Google Shape;119;gf5d46ff896_0_1"/>
          <p:cNvSpPr/>
          <p:nvPr/>
        </p:nvSpPr>
        <p:spPr>
          <a:xfrm flipH="1" flipV="1">
            <a:off x="7393420" y="1284536"/>
            <a:ext cx="8101" cy="574501"/>
          </a:xfrm>
          <a:prstGeom prst="line">
            <a:avLst/>
          </a:prstGeom>
          <a:ln w="28575">
            <a:solidFill>
              <a:srgbClr val="000000"/>
            </a:solidFill>
          </a:ln>
        </p:spPr>
        <p:txBody>
          <a:bodyPr lIns="0" tIns="0" rIns="0" bIns="0"/>
          <a:lstStyle/>
          <a:p>
            <a:pPr/>
          </a:p>
        </p:txBody>
      </p:sp>
      <p:sp>
        <p:nvSpPr>
          <p:cNvPr id="164" name="Google Shape;120;gf5d46ff896_0_1"/>
          <p:cNvSpPr/>
          <p:nvPr/>
        </p:nvSpPr>
        <p:spPr>
          <a:xfrm flipH="1" flipV="1">
            <a:off x="8326112" y="1284536"/>
            <a:ext cx="8101" cy="574501"/>
          </a:xfrm>
          <a:prstGeom prst="line">
            <a:avLst/>
          </a:prstGeom>
          <a:ln w="28575">
            <a:solidFill>
              <a:srgbClr val="000000"/>
            </a:solidFill>
          </a:ln>
        </p:spPr>
        <p:txBody>
          <a:bodyPr lIns="0" tIns="0" rIns="0" bIns="0"/>
          <a:lstStyle/>
          <a:p>
            <a:pPr/>
          </a:p>
        </p:txBody>
      </p:sp>
      <p:sp>
        <p:nvSpPr>
          <p:cNvPr id="165" name="Google Shape;121;gf5d46ff896_0_1"/>
          <p:cNvSpPr/>
          <p:nvPr/>
        </p:nvSpPr>
        <p:spPr>
          <a:xfrm flipH="1" flipV="1">
            <a:off x="9257932" y="1298156"/>
            <a:ext cx="3301" cy="547200"/>
          </a:xfrm>
          <a:prstGeom prst="line">
            <a:avLst/>
          </a:prstGeom>
          <a:ln w="28575">
            <a:solidFill>
              <a:srgbClr val="000000"/>
            </a:solidFill>
          </a:ln>
        </p:spPr>
        <p:txBody>
          <a:bodyPr lIns="0" tIns="0" rIns="0" bIns="0"/>
          <a:lstStyle/>
          <a:p>
            <a:pPr/>
          </a:p>
        </p:txBody>
      </p:sp>
      <p:sp>
        <p:nvSpPr>
          <p:cNvPr id="166" name="Google Shape;122;gf5d46ff896_0_1"/>
          <p:cNvSpPr/>
          <p:nvPr/>
        </p:nvSpPr>
        <p:spPr>
          <a:xfrm flipH="1" flipV="1">
            <a:off x="10185355" y="1325543"/>
            <a:ext cx="6301" cy="499201"/>
          </a:xfrm>
          <a:prstGeom prst="line">
            <a:avLst/>
          </a:prstGeom>
          <a:ln w="28575">
            <a:solidFill>
              <a:srgbClr val="000000"/>
            </a:solidFill>
          </a:ln>
        </p:spPr>
        <p:txBody>
          <a:bodyPr lIns="0" tIns="0" rIns="0" bIns="0"/>
          <a:lstStyle/>
          <a:p>
            <a:pPr/>
          </a:p>
        </p:txBody>
      </p:sp>
      <p:sp>
        <p:nvSpPr>
          <p:cNvPr id="167" name="Google Shape;123;gf5d46ff896_0_1"/>
          <p:cNvSpPr txBox="1"/>
          <p:nvPr/>
        </p:nvSpPr>
        <p:spPr>
          <a:xfrm rot="19373981">
            <a:off x="1847934" y="579792"/>
            <a:ext cx="1432333" cy="46575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septembre</a:t>
            </a:r>
          </a:p>
        </p:txBody>
      </p:sp>
      <p:sp>
        <p:nvSpPr>
          <p:cNvPr id="168" name="Google Shape;124;gf5d46ff896_0_1"/>
          <p:cNvSpPr txBox="1"/>
          <p:nvPr/>
        </p:nvSpPr>
        <p:spPr>
          <a:xfrm rot="19373981">
            <a:off x="2833778" y="579792"/>
            <a:ext cx="1432333" cy="46575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octobre</a:t>
            </a:r>
          </a:p>
        </p:txBody>
      </p:sp>
      <p:sp>
        <p:nvSpPr>
          <p:cNvPr id="169" name="Google Shape;125;gf5d46ff896_0_1"/>
          <p:cNvSpPr txBox="1"/>
          <p:nvPr/>
        </p:nvSpPr>
        <p:spPr>
          <a:xfrm rot="19373981">
            <a:off x="3689310" y="579792"/>
            <a:ext cx="1432333" cy="46575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novembre</a:t>
            </a:r>
          </a:p>
        </p:txBody>
      </p:sp>
      <p:sp>
        <p:nvSpPr>
          <p:cNvPr id="170" name="Google Shape;126;gf5d46ff896_0_1"/>
          <p:cNvSpPr txBox="1"/>
          <p:nvPr/>
        </p:nvSpPr>
        <p:spPr>
          <a:xfrm rot="19373981">
            <a:off x="4541454" y="579792"/>
            <a:ext cx="1432333" cy="465753"/>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décembre</a:t>
            </a:r>
          </a:p>
        </p:txBody>
      </p:sp>
      <p:sp>
        <p:nvSpPr>
          <p:cNvPr id="171" name="Google Shape;127;gf5d46ff896_0_1"/>
          <p:cNvSpPr txBox="1"/>
          <p:nvPr/>
        </p:nvSpPr>
        <p:spPr>
          <a:xfrm rot="19373981">
            <a:off x="5484466" y="40743"/>
            <a:ext cx="1432333" cy="539876"/>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b="1" sz="2100"/>
            </a:lvl1pPr>
          </a:lstStyle>
          <a:p>
            <a:pPr/>
            <a:r>
              <a:t>2022</a:t>
            </a:r>
          </a:p>
        </p:txBody>
      </p:sp>
      <p:sp>
        <p:nvSpPr>
          <p:cNvPr id="172" name="Google Shape;128;gf5d46ff896_0_1"/>
          <p:cNvSpPr txBox="1"/>
          <p:nvPr/>
        </p:nvSpPr>
        <p:spPr>
          <a:xfrm rot="19373981">
            <a:off x="9204787" y="646125"/>
            <a:ext cx="1432333" cy="465754"/>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mai</a:t>
            </a:r>
          </a:p>
        </p:txBody>
      </p:sp>
      <p:sp>
        <p:nvSpPr>
          <p:cNvPr id="173" name="Google Shape;129;gf5d46ff896_0_1"/>
          <p:cNvSpPr txBox="1"/>
          <p:nvPr/>
        </p:nvSpPr>
        <p:spPr>
          <a:xfrm rot="19373981">
            <a:off x="8229326" y="579792"/>
            <a:ext cx="1432333" cy="465753"/>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avril</a:t>
            </a:r>
          </a:p>
        </p:txBody>
      </p:sp>
      <p:sp>
        <p:nvSpPr>
          <p:cNvPr id="174" name="Google Shape;130;gf5d46ff896_0_1"/>
          <p:cNvSpPr txBox="1"/>
          <p:nvPr/>
        </p:nvSpPr>
        <p:spPr>
          <a:xfrm rot="19373981">
            <a:off x="7345123" y="646125"/>
            <a:ext cx="1432333" cy="465754"/>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mars</a:t>
            </a:r>
          </a:p>
        </p:txBody>
      </p:sp>
      <p:sp>
        <p:nvSpPr>
          <p:cNvPr id="175" name="Google Shape;131;gf5d46ff896_0_1"/>
          <p:cNvSpPr txBox="1"/>
          <p:nvPr/>
        </p:nvSpPr>
        <p:spPr>
          <a:xfrm rot="19373981">
            <a:off x="6385382" y="579792"/>
            <a:ext cx="1432333" cy="465753"/>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février</a:t>
            </a:r>
          </a:p>
        </p:txBody>
      </p:sp>
      <p:sp>
        <p:nvSpPr>
          <p:cNvPr id="176" name="Google Shape;132;gf5d46ff896_0_1"/>
          <p:cNvSpPr txBox="1"/>
          <p:nvPr/>
        </p:nvSpPr>
        <p:spPr>
          <a:xfrm rot="19373981">
            <a:off x="10148759" y="646125"/>
            <a:ext cx="1432333" cy="465754"/>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sz="1600"/>
            </a:lvl1pPr>
          </a:lstStyle>
          <a:p>
            <a:pPr/>
            <a:r>
              <a:t>juin</a:t>
            </a:r>
          </a:p>
        </p:txBody>
      </p:sp>
      <p:sp>
        <p:nvSpPr>
          <p:cNvPr id="177" name="Google Shape;133;gf5d46ff896_0_1"/>
          <p:cNvSpPr/>
          <p:nvPr/>
        </p:nvSpPr>
        <p:spPr>
          <a:xfrm flipV="1">
            <a:off x="1337253" y="4902768"/>
            <a:ext cx="9128402" cy="40801"/>
          </a:xfrm>
          <a:prstGeom prst="line">
            <a:avLst/>
          </a:prstGeom>
          <a:ln>
            <a:solidFill>
              <a:srgbClr val="999999"/>
            </a:solidFill>
            <a:prstDash val="dash"/>
          </a:ln>
        </p:spPr>
        <p:txBody>
          <a:bodyPr lIns="0" tIns="0" rIns="0" bIns="0"/>
          <a:lstStyle/>
          <a:p>
            <a:pPr/>
          </a:p>
        </p:txBody>
      </p:sp>
      <p:sp>
        <p:nvSpPr>
          <p:cNvPr id="178" name="Google Shape;134;gf5d46ff896_0_1"/>
          <p:cNvSpPr txBox="1"/>
          <p:nvPr/>
        </p:nvSpPr>
        <p:spPr>
          <a:xfrm>
            <a:off x="486384" y="4453642"/>
            <a:ext cx="1015502" cy="465754"/>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spAutoFit/>
          </a:bodyPr>
          <a:lstStyle>
            <a:lvl1pPr>
              <a:defRPr b="1" sz="1600"/>
            </a:lvl1pPr>
          </a:lstStyle>
          <a:p>
            <a:pPr/>
            <a:r>
              <a:t>Etude 3</a:t>
            </a:r>
          </a:p>
        </p:txBody>
      </p:sp>
      <p:grpSp>
        <p:nvGrpSpPr>
          <p:cNvPr id="181" name="Google Shape;135;gf5d46ff896_0_1"/>
          <p:cNvGrpSpPr/>
          <p:nvPr/>
        </p:nvGrpSpPr>
        <p:grpSpPr>
          <a:xfrm>
            <a:off x="3545163" y="3651025"/>
            <a:ext cx="4740901" cy="416616"/>
            <a:chOff x="0" y="0"/>
            <a:chExt cx="4740900" cy="416614"/>
          </a:xfrm>
        </p:grpSpPr>
        <p:sp>
          <p:nvSpPr>
            <p:cNvPr id="179" name="Rounded Rectangle"/>
            <p:cNvSpPr/>
            <p:nvPr/>
          </p:nvSpPr>
          <p:spPr>
            <a:xfrm>
              <a:off x="0" y="100307"/>
              <a:ext cx="4740901" cy="2160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E9E9E"/>
                  </a:solidFill>
                </a:defRPr>
              </a:pPr>
            </a:p>
          </p:txBody>
        </p:sp>
        <p:sp>
          <p:nvSpPr>
            <p:cNvPr id="180" name="inclusion de patients"/>
            <p:cNvSpPr txBox="1"/>
            <p:nvPr/>
          </p:nvSpPr>
          <p:spPr>
            <a:xfrm>
              <a:off x="10544" y="0"/>
              <a:ext cx="4719812" cy="416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E9E9E"/>
                  </a:solidFill>
                </a:defRPr>
              </a:lvl1pPr>
            </a:lstStyle>
            <a:p>
              <a:pPr/>
              <a:r>
                <a:t>inclusion de patients</a:t>
              </a:r>
            </a:p>
          </p:txBody>
        </p:sp>
      </p:grpSp>
      <p:grpSp>
        <p:nvGrpSpPr>
          <p:cNvPr id="184" name="Google Shape;136;gf5d46ff896_0_1"/>
          <p:cNvGrpSpPr/>
          <p:nvPr/>
        </p:nvGrpSpPr>
        <p:grpSpPr>
          <a:xfrm>
            <a:off x="3545166" y="4495226"/>
            <a:ext cx="5750401" cy="416615"/>
            <a:chOff x="0" y="0"/>
            <a:chExt cx="5750400" cy="416614"/>
          </a:xfrm>
        </p:grpSpPr>
        <p:sp>
          <p:nvSpPr>
            <p:cNvPr id="182" name="Rounded Rectangle"/>
            <p:cNvSpPr/>
            <p:nvPr/>
          </p:nvSpPr>
          <p:spPr>
            <a:xfrm>
              <a:off x="0" y="100307"/>
              <a:ext cx="5750401" cy="2160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E9E9E"/>
                  </a:solidFill>
                </a:defRPr>
              </a:pPr>
            </a:p>
          </p:txBody>
        </p:sp>
        <p:sp>
          <p:nvSpPr>
            <p:cNvPr id="183" name="recueil de données"/>
            <p:cNvSpPr txBox="1"/>
            <p:nvPr/>
          </p:nvSpPr>
          <p:spPr>
            <a:xfrm>
              <a:off x="10544" y="0"/>
              <a:ext cx="5729312" cy="416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E9E9E"/>
                  </a:solidFill>
                </a:defRPr>
              </a:lvl1pPr>
            </a:lstStyle>
            <a:p>
              <a:pPr/>
              <a:r>
                <a:t>recueil de données</a:t>
              </a:r>
            </a:p>
          </p:txBody>
        </p:sp>
      </p:grpSp>
      <p:grpSp>
        <p:nvGrpSpPr>
          <p:cNvPr id="187" name="Google Shape;137;gf5d46ff896_0_1"/>
          <p:cNvGrpSpPr/>
          <p:nvPr/>
        </p:nvGrpSpPr>
        <p:grpSpPr>
          <a:xfrm>
            <a:off x="9357058" y="4495212"/>
            <a:ext cx="1015501" cy="416616"/>
            <a:chOff x="0" y="0"/>
            <a:chExt cx="1015500" cy="416614"/>
          </a:xfrm>
        </p:grpSpPr>
        <p:sp>
          <p:nvSpPr>
            <p:cNvPr id="185" name="Rounded Rectangle"/>
            <p:cNvSpPr/>
            <p:nvPr/>
          </p:nvSpPr>
          <p:spPr>
            <a:xfrm>
              <a:off x="0" y="100307"/>
              <a:ext cx="1015501" cy="2160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E9E9E"/>
                  </a:solidFill>
                </a:defRPr>
              </a:pPr>
            </a:p>
          </p:txBody>
        </p:sp>
        <p:sp>
          <p:nvSpPr>
            <p:cNvPr id="186" name="stats"/>
            <p:cNvSpPr txBox="1"/>
            <p:nvPr/>
          </p:nvSpPr>
          <p:spPr>
            <a:xfrm>
              <a:off x="10544" y="0"/>
              <a:ext cx="994412" cy="4166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E9E9E"/>
                  </a:solidFill>
                </a:defRPr>
              </a:lvl1pPr>
            </a:lstStyle>
            <a:p>
              <a:pPr/>
              <a:r>
                <a:t>stats</a:t>
              </a:r>
            </a:p>
          </p:txBody>
        </p:sp>
      </p:grpSp>
      <p:grpSp>
        <p:nvGrpSpPr>
          <p:cNvPr id="190" name="Google Shape;138;gf5d46ff896_0_1"/>
          <p:cNvGrpSpPr/>
          <p:nvPr/>
        </p:nvGrpSpPr>
        <p:grpSpPr>
          <a:xfrm>
            <a:off x="10434425" y="4264827"/>
            <a:ext cx="1271101" cy="594415"/>
            <a:chOff x="0" y="0"/>
            <a:chExt cx="1271100" cy="594414"/>
          </a:xfrm>
        </p:grpSpPr>
        <p:sp>
          <p:nvSpPr>
            <p:cNvPr id="188" name="Rounded Rectangle"/>
            <p:cNvSpPr/>
            <p:nvPr/>
          </p:nvSpPr>
          <p:spPr>
            <a:xfrm>
              <a:off x="0" y="47607"/>
              <a:ext cx="1271101" cy="4992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E9E9E"/>
                  </a:solidFill>
                </a:defRPr>
              </a:pPr>
            </a:p>
          </p:txBody>
        </p:sp>
        <p:sp>
          <p:nvSpPr>
            <p:cNvPr id="189" name="rédaction de l’article"/>
            <p:cNvSpPr txBox="1"/>
            <p:nvPr/>
          </p:nvSpPr>
          <p:spPr>
            <a:xfrm>
              <a:off x="24368" y="-1"/>
              <a:ext cx="1222364" cy="59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E9E9E"/>
                  </a:solidFill>
                </a:defRPr>
              </a:lvl1pPr>
            </a:lstStyle>
            <a:p>
              <a:pPr/>
              <a:r>
                <a:t>rédaction de l’article</a:t>
              </a:r>
            </a:p>
          </p:txBody>
        </p:sp>
      </p:grpSp>
      <p:grpSp>
        <p:nvGrpSpPr>
          <p:cNvPr id="193" name="Google Shape;139;gf5d46ff896_0_1"/>
          <p:cNvGrpSpPr/>
          <p:nvPr/>
        </p:nvGrpSpPr>
        <p:grpSpPr>
          <a:xfrm>
            <a:off x="6440997" y="3482332"/>
            <a:ext cx="932701" cy="594415"/>
            <a:chOff x="0" y="0"/>
            <a:chExt cx="932700" cy="594414"/>
          </a:xfrm>
        </p:grpSpPr>
        <p:sp>
          <p:nvSpPr>
            <p:cNvPr id="191" name="Rounded Rectangle"/>
            <p:cNvSpPr/>
            <p:nvPr/>
          </p:nvSpPr>
          <p:spPr>
            <a:xfrm>
              <a:off x="0" y="131007"/>
              <a:ext cx="932701" cy="332401"/>
            </a:xfrm>
            <a:prstGeom prst="roundRect">
              <a:avLst>
                <a:gd name="adj" fmla="val 16667"/>
              </a:avLst>
            </a:prstGeom>
            <a:solidFill>
              <a:srgbClr val="EEEEEE"/>
            </a:solidFill>
            <a:ln w="9525" cap="flat">
              <a:solidFill>
                <a:srgbClr val="EFEFEF"/>
              </a:solidFill>
              <a:prstDash val="solid"/>
              <a:round/>
            </a:ln>
            <a:effectLst/>
          </p:spPr>
          <p:txBody>
            <a:bodyPr wrap="square" lIns="0" tIns="0" rIns="0" bIns="0" numCol="1" anchor="ctr">
              <a:noAutofit/>
            </a:bodyPr>
            <a:lstStyle/>
            <a:p>
              <a:pPr algn="ctr">
                <a:defRPr b="1" sz="1200">
                  <a:solidFill>
                    <a:srgbClr val="999999"/>
                  </a:solidFill>
                </a:defRPr>
              </a:pPr>
            </a:p>
          </p:txBody>
        </p:sp>
        <p:sp>
          <p:nvSpPr>
            <p:cNvPr id="192" name="recueil données"/>
            <p:cNvSpPr txBox="1"/>
            <p:nvPr/>
          </p:nvSpPr>
          <p:spPr>
            <a:xfrm>
              <a:off x="16225" y="-1"/>
              <a:ext cx="900250" cy="5944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899" tIns="121899" rIns="121899" bIns="121899" numCol="1" anchor="ctr">
              <a:spAutoFit/>
            </a:bodyPr>
            <a:lstStyle>
              <a:lvl1pPr algn="ctr">
                <a:defRPr b="1" sz="1200">
                  <a:solidFill>
                    <a:srgbClr val="999999"/>
                  </a:solidFill>
                </a:defRPr>
              </a:lvl1pPr>
            </a:lstStyle>
            <a:p>
              <a:pPr/>
              <a:r>
                <a:t>recueil données</a:t>
              </a:r>
            </a:p>
          </p:txBody>
        </p:sp>
      </p:grpSp>
      <p:pic>
        <p:nvPicPr>
          <p:cNvPr id="194" name="Google Shape;141;gf5d46ff896_0_1" descr="Google Shape;141;gf5d46ff896_0_1"/>
          <p:cNvPicPr>
            <a:picLocks noChangeAspect="1"/>
          </p:cNvPicPr>
          <p:nvPr/>
        </p:nvPicPr>
        <p:blipFill>
          <a:blip r:embed="rId3">
            <a:extLst/>
          </a:blip>
          <a:stretch>
            <a:fillRect/>
          </a:stretch>
        </p:blipFill>
        <p:spPr>
          <a:xfrm>
            <a:off x="9595945" y="5791618"/>
            <a:ext cx="1945186" cy="776994"/>
          </a:xfrm>
          <a:prstGeom prst="rect">
            <a:avLst/>
          </a:prstGeom>
          <a:ln w="12700">
            <a:miter lim="400000"/>
          </a:ln>
        </p:spPr>
      </p:pic>
      <p:pic>
        <p:nvPicPr>
          <p:cNvPr id="195" name="Google Shape;142;gf5d46ff896_0_1" descr="Google Shape;142;gf5d46ff896_0_1"/>
          <p:cNvPicPr>
            <a:picLocks noChangeAspect="1"/>
          </p:cNvPicPr>
          <p:nvPr/>
        </p:nvPicPr>
        <p:blipFill>
          <a:blip r:embed="rId4">
            <a:extLst/>
          </a:blip>
          <a:srcRect l="0" t="7865" r="0" b="26427"/>
          <a:stretch>
            <a:fillRect/>
          </a:stretch>
        </p:blipFill>
        <p:spPr>
          <a:xfrm>
            <a:off x="4368074" y="4965356"/>
            <a:ext cx="3312851" cy="1449845"/>
          </a:xfrm>
          <a:prstGeom prst="rect">
            <a:avLst/>
          </a:prstGeom>
          <a:ln w="12700">
            <a:miter lim="400000"/>
          </a:ln>
        </p:spPr>
      </p:pic>
      <p:pic>
        <p:nvPicPr>
          <p:cNvPr id="196" name="Enregistrement audio.m4a" descr="Enregistrement audio.m4a"/>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577850" y="58166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08401" fill="hold"/>
                                        <p:tgtEl>
                                          <p:spTgt spid="196"/>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9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Google Shape;151;p3"/>
          <p:cNvSpPr txBox="1"/>
          <p:nvPr/>
        </p:nvSpPr>
        <p:spPr>
          <a:xfrm>
            <a:off x="4038600" y="6414780"/>
            <a:ext cx="4114800" cy="2482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sz="1200">
                <a:solidFill>
                  <a:srgbClr val="888888"/>
                </a:solidFill>
                <a:latin typeface="Calibri"/>
                <a:ea typeface="Calibri"/>
                <a:cs typeface="Calibri"/>
                <a:sym typeface="Calibri"/>
              </a:defRPr>
            </a:lvl1pPr>
          </a:lstStyle>
          <a:p>
            <a:pPr/>
            <a:r>
              <a:t>SOFMER - Lille - 2021</a:t>
            </a:r>
          </a:p>
        </p:txBody>
      </p:sp>
      <p:pic>
        <p:nvPicPr>
          <p:cNvPr id="201" name="Google Shape;148;p3" descr="Google Shape;148;p3"/>
          <p:cNvPicPr>
            <a:picLocks noChangeAspect="1"/>
          </p:cNvPicPr>
          <p:nvPr/>
        </p:nvPicPr>
        <p:blipFill>
          <a:blip r:embed="rId3">
            <a:extLst/>
          </a:blip>
          <a:stretch>
            <a:fillRect/>
          </a:stretch>
        </p:blipFill>
        <p:spPr>
          <a:xfrm>
            <a:off x="0" y="0"/>
            <a:ext cx="12190994" cy="2285812"/>
          </a:xfrm>
          <a:prstGeom prst="rect">
            <a:avLst/>
          </a:prstGeom>
          <a:ln w="12700">
            <a:miter lim="400000"/>
          </a:ln>
        </p:spPr>
      </p:pic>
      <p:sp>
        <p:nvSpPr>
          <p:cNvPr id="202" name="Google Shape;149;p3"/>
          <p:cNvSpPr txBox="1"/>
          <p:nvPr>
            <p:ph type="subTitle" sz="half" idx="1"/>
          </p:nvPr>
        </p:nvSpPr>
        <p:spPr>
          <a:xfrm>
            <a:off x="252245" y="3939092"/>
            <a:ext cx="11687506" cy="1700214"/>
          </a:xfrm>
          <a:prstGeom prst="rect">
            <a:avLst/>
          </a:prstGeom>
          <a:ln w="9525">
            <a:solidFill>
              <a:srgbClr val="7030A0"/>
            </a:solidFill>
            <a:round/>
          </a:ln>
        </p:spPr>
        <p:txBody>
          <a:bodyPr/>
          <a:lstStyle/>
          <a:p>
            <a:pPr marL="0" indent="0">
              <a:spcBef>
                <a:spcPts val="0"/>
              </a:spcBef>
              <a:defRPr b="1" sz="2600">
                <a:solidFill>
                  <a:srgbClr val="0070C0"/>
                </a:solidFill>
              </a:defRPr>
            </a:pPr>
            <a:br/>
            <a:r>
              <a:rPr sz="4400">
                <a:solidFill>
                  <a:srgbClr val="7030A0"/>
                </a:solidFill>
              </a:rPr>
              <a:t>Merci</a:t>
            </a:r>
          </a:p>
        </p:txBody>
      </p:sp>
      <p:pic>
        <p:nvPicPr>
          <p:cNvPr id="203" name="Google Shape;150;p3" descr="Google Shape;150;p3"/>
          <p:cNvPicPr>
            <a:picLocks noChangeAspect="1"/>
          </p:cNvPicPr>
          <p:nvPr/>
        </p:nvPicPr>
        <p:blipFill>
          <a:blip r:embed="rId4">
            <a:extLst/>
          </a:blip>
          <a:stretch>
            <a:fillRect/>
          </a:stretch>
        </p:blipFill>
        <p:spPr>
          <a:xfrm>
            <a:off x="9595945" y="5791618"/>
            <a:ext cx="1945186" cy="776994"/>
          </a:xfrm>
          <a:prstGeom prst="rect">
            <a:avLst/>
          </a:prstGeom>
          <a:ln w="12700">
            <a:miter lim="400000"/>
          </a:ln>
        </p:spPr>
      </p:pic>
      <p:sp>
        <p:nvSpPr>
          <p:cNvPr id="204" name="Google Shape;152;p3"/>
          <p:cNvSpPr txBox="1"/>
          <p:nvPr>
            <p:ph type="ctrTitle"/>
          </p:nvPr>
        </p:nvSpPr>
        <p:spPr>
          <a:xfrm>
            <a:off x="247425" y="1722690"/>
            <a:ext cx="11693564" cy="2141099"/>
          </a:xfrm>
          <a:prstGeom prst="rect">
            <a:avLst/>
          </a:prstGeom>
        </p:spPr>
        <p:txBody>
          <a:bodyPr/>
          <a:lstStyle/>
          <a:p>
            <a:pPr>
              <a:defRPr b="1" sz="2800">
                <a:solidFill>
                  <a:srgbClr val="7030A0"/>
                </a:solidFill>
              </a:defRPr>
            </a:pPr>
            <a:r>
              <a:t>Bourse de Recherche en MPR SOFMER </a:t>
            </a:r>
            <a:br/>
            <a:r>
              <a:t>Lauréate 2021</a:t>
            </a:r>
            <a:br/>
            <a:r>
              <a:rPr sz="3700"/>
              <a:t>Lisa VIALLARD - Equipe UCAM CHU RENNES</a:t>
            </a:r>
            <a:endParaRPr sz="3700"/>
          </a:p>
          <a:p>
            <a:pPr>
              <a:defRPr b="1" sz="2300">
                <a:solidFill>
                  <a:srgbClr val="7030A0"/>
                </a:solidFill>
              </a:defRPr>
            </a:pPr>
            <a:r>
              <a:t>(Dr Isabelle BONAN, Dr Hélène RAUSCENT, Dr Julie DOHIN, Mr Sébastien CORDILLET)</a:t>
            </a:r>
          </a:p>
        </p:txBody>
      </p:sp>
      <p:pic>
        <p:nvPicPr>
          <p:cNvPr id="205" name="Enregistrement audio.m4a" descr="Enregistrement audio.m4a"/>
          <p:cNvPicPr>
            <a:picLocks noChangeAspect="0"/>
          </p:cNvPicPr>
          <p:nvPr>
            <a:audioFile r:link="rId5"/>
            <p:extLst>
              <p:ext uri="{DAA4B4D4-6D71-4841-9C94-3DE7FCFB9230}">
                <p14:media xmlns:p14="http://schemas.microsoft.com/office/powerpoint/2010/main" r:embed="rId6"/>
              </p:ext>
            </p:extLst>
          </p:nvPr>
        </p:nvPicPr>
        <p:blipFill>
          <a:blip r:embed="rId7">
            <a:extLst/>
          </a:blip>
          <a:stretch>
            <a:fillRect/>
          </a:stretch>
        </p:blipFill>
        <p:spPr>
          <a:xfrm>
            <a:off x="342900" y="58166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836" fill="hold"/>
                                        <p:tgtEl>
                                          <p:spTgt spid="205"/>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05"/>
                </p:tgtEl>
              </p:cMediaNode>
            </p:audio>
          </p:childTnLst>
        </p:cTn>
      </p:par>
    </p:tnLst>
  </p:timing>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